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9" r:id="rId3"/>
    <p:sldMasterId id="2147483661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AJXNjXnZDP++qEYL8k8pW3ZTO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91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sk-SK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8606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sk-SK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sk-SK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7" name="Google Shape;17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sk-SK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1" name="Google Shape;20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sk-SK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7" name="Google Shape;20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sk-SK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rgbClr val="328D96">
              <a:alpha val="24313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 sz="1900" b="1">
                <a:solidFill>
                  <a:srgbClr val="41414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2"/>
          </p:nvPr>
        </p:nvSpPr>
        <p:spPr>
          <a:xfrm>
            <a:off x="4721225" y="2244970"/>
            <a:ext cx="4041775" cy="457200"/>
          </a:xfrm>
          <a:prstGeom prst="rect">
            <a:avLst/>
          </a:prstGeom>
          <a:solidFill>
            <a:srgbClr val="328D96">
              <a:alpha val="24313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 sz="1900" b="1">
                <a:solidFill>
                  <a:srgbClr val="41414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3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4"/>
          </p:nvPr>
        </p:nvSpPr>
        <p:spPr>
          <a:xfrm>
            <a:off x="4718304" y="2708519"/>
            <a:ext cx="404177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dt" idx="10"/>
          </p:nvPr>
        </p:nvSpPr>
        <p:spPr>
          <a:xfrm>
            <a:off x="6583362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 rot="5400000">
            <a:off x="2409825" y="296862"/>
            <a:ext cx="432435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>
            <a:spLocks noGrp="1"/>
          </p:cNvSpPr>
          <p:nvPr>
            <p:ph type="pic" idx="2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1750" dir="4800000" algn="tl" rotWithShape="0">
              <a:srgbClr val="000000">
                <a:alpha val="24313"/>
              </a:srgbClr>
            </a:outerShdw>
          </a:effectLst>
        </p:spPr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3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Georgia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Georgia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sz="18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sz="4300" b="1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00"/>
              <a:buNone/>
              <a:defRPr sz="21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/>
        </p:nvSpPr>
        <p:spPr>
          <a:xfrm rot="10800000" flipH="1">
            <a:off x="5410200" y="3810000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7"/>
          <p:cNvSpPr txBox="1"/>
          <p:nvPr/>
        </p:nvSpPr>
        <p:spPr>
          <a:xfrm rot="10800000" flipH="1">
            <a:off x="5410200" y="3897312"/>
            <a:ext cx="3733800" cy="192087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7"/>
          <p:cNvSpPr txBox="1"/>
          <p:nvPr/>
        </p:nvSpPr>
        <p:spPr>
          <a:xfrm rot="10800000" flipH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7"/>
          <p:cNvSpPr txBox="1"/>
          <p:nvPr/>
        </p:nvSpPr>
        <p:spPr>
          <a:xfrm rot="10800000" flipH="1">
            <a:off x="5410200" y="4164012"/>
            <a:ext cx="1965325" cy="19050"/>
          </a:xfrm>
          <a:prstGeom prst="rect">
            <a:avLst/>
          </a:prstGeom>
          <a:solidFill>
            <a:schemeClr val="accent2">
              <a:alpha val="5921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7"/>
          <p:cNvSpPr txBox="1"/>
          <p:nvPr/>
        </p:nvSpPr>
        <p:spPr>
          <a:xfrm rot="10800000" flipH="1">
            <a:off x="5410200" y="4198937"/>
            <a:ext cx="1965325" cy="9525"/>
          </a:xfrm>
          <a:prstGeom prst="rect">
            <a:avLst/>
          </a:prstGeom>
          <a:solidFill>
            <a:schemeClr val="accent2">
              <a:alpha val="6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7"/>
          <p:cNvSpPr/>
          <p:nvPr/>
        </p:nvSpPr>
        <p:spPr>
          <a:xfrm>
            <a:off x="5410200" y="3962400"/>
            <a:ext cx="3063875" cy="269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>
            <a:off x="7377112" y="4060825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7"/>
          <p:cNvSpPr txBox="1"/>
          <p:nvPr/>
        </p:nvSpPr>
        <p:spPr>
          <a:xfrm>
            <a:off x="0" y="3649662"/>
            <a:ext cx="9144000" cy="244475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7"/>
          <p:cNvSpPr txBox="1"/>
          <p:nvPr/>
        </p:nvSpPr>
        <p:spPr>
          <a:xfrm>
            <a:off x="0" y="3675062"/>
            <a:ext cx="9144000" cy="141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7"/>
          <p:cNvSpPr txBox="1"/>
          <p:nvPr/>
        </p:nvSpPr>
        <p:spPr>
          <a:xfrm rot="10800000" flipH="1">
            <a:off x="6413500" y="3643312"/>
            <a:ext cx="2730500" cy="247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7"/>
          <p:cNvSpPr txBox="1"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9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9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9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0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6583362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"/>
          <p:cNvSpPr txBox="1">
            <a:spLocks noGrp="1"/>
          </p:cNvSpPr>
          <p:nvPr>
            <p:ph type="ctrTitle" idx="4294967295"/>
          </p:nvPr>
        </p:nvSpPr>
        <p:spPr>
          <a:xfrm>
            <a:off x="467544" y="476672"/>
            <a:ext cx="8496944" cy="14700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sk-SK" sz="4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SEMINÁRE Z PRÍRODOVEDNÝCH PREDMETOV – </a:t>
            </a:r>
            <a:r>
              <a:rPr lang="sk-SK"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CHE, BIO, FYZ</a:t>
            </a:r>
            <a:endParaRPr sz="48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8" name="Google Shape;158;p1"/>
          <p:cNvSpPr txBox="1">
            <a:spLocks noGrp="1"/>
          </p:cNvSpPr>
          <p:nvPr>
            <p:ph type="subTitle" idx="4294967295"/>
          </p:nvPr>
        </p:nvSpPr>
        <p:spPr>
          <a:xfrm>
            <a:off x="0" y="2251128"/>
            <a:ext cx="9144000" cy="72008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Georgia"/>
              <a:buNone/>
            </a:pPr>
            <a:r>
              <a:rPr lang="sk-SK" sz="4000" b="1" i="0" u="none" strike="noStrike" cap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PRE MATURANTOV </a:t>
            </a:r>
            <a:endParaRPr sz="4000" b="1" i="0" u="none" strike="noStrike" cap="none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" name="Google Shape;159;p1"/>
          <p:cNvSpPr txBox="1"/>
          <p:nvPr/>
        </p:nvSpPr>
        <p:spPr>
          <a:xfrm>
            <a:off x="1769268" y="2879110"/>
            <a:ext cx="6277872" cy="86177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Georgia"/>
              <a:buNone/>
            </a:pPr>
            <a:r>
              <a:rPr lang="sk-SK" sz="50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šk. r.:202</a:t>
            </a:r>
            <a:r>
              <a:rPr lang="sk-SK" sz="5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6</a:t>
            </a:r>
            <a:r>
              <a:rPr lang="sk-SK" sz="50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-202</a:t>
            </a:r>
            <a:r>
              <a:rPr lang="sk-SK" sz="5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1" descr="Výsledok vyhľadávania obrázkov pre dopyt chemistry 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937" y="3889375"/>
            <a:ext cx="2522537" cy="27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4437062"/>
            <a:ext cx="264160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165600"/>
            <a:ext cx="3538537" cy="23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037" y="-42862"/>
            <a:ext cx="9205912" cy="690086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-46037" y="173610"/>
            <a:ext cx="6296700" cy="8079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dist="38100" dir="8100000">
              <a:srgbClr val="000000">
                <a:alpha val="3921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Trebuchet MS"/>
              <a:buNone/>
            </a:pPr>
            <a:r>
              <a:rPr lang="sk-SK" sz="5000" b="1" i="0" u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SEMINÁR Z BIOLÓGIE</a:t>
            </a:r>
            <a:r>
              <a:rPr lang="sk-SK" sz="50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/>
          </a:p>
        </p:txBody>
      </p:sp>
      <p:sp>
        <p:nvSpPr>
          <p:cNvPr id="170" name="Google Shape;170;p2"/>
          <p:cNvSpPr txBox="1">
            <a:spLocks noGrp="1"/>
          </p:cNvSpPr>
          <p:nvPr>
            <p:ph type="body" idx="4294967295"/>
          </p:nvPr>
        </p:nvSpPr>
        <p:spPr>
          <a:xfrm>
            <a:off x="-54261" y="2089150"/>
            <a:ext cx="9214136" cy="4768850"/>
          </a:xfrm>
          <a:prstGeom prst="rect">
            <a:avLst/>
          </a:prstGeom>
          <a:solidFill>
            <a:srgbClr val="F2F2F2">
              <a:alpha val="81176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65760" marR="0" lvl="0" indent="-23939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Georgia"/>
              <a:buChar char="•"/>
            </a:pPr>
            <a:r>
              <a:rPr lang="sk-SK" sz="3500" b="1" i="0" u="none" strike="noStrike" cap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Dotácia: </a:t>
            </a:r>
            <a:r>
              <a:rPr lang="sk-SK" sz="4500" b="1" i="0" u="none" strike="noStrike" cap="none">
                <a:solidFill>
                  <a:schemeClr val="dk1"/>
                </a:solidFill>
              </a:rPr>
              <a:t>2-hodinovka</a:t>
            </a:r>
            <a:r>
              <a:rPr lang="sk-SK" sz="4500" b="0" i="0" u="none" strike="noStrike" cap="none">
                <a:solidFill>
                  <a:schemeClr val="dk1"/>
                </a:solidFill>
              </a:rPr>
              <a:t> </a:t>
            </a:r>
            <a:r>
              <a:rPr lang="sk-SK" sz="4500" b="1" i="0" u="none" strike="noStrike" cap="none">
                <a:solidFill>
                  <a:schemeClr val="dk1"/>
                </a:solidFill>
              </a:rPr>
              <a:t> </a:t>
            </a:r>
            <a:endParaRPr sz="3800"/>
          </a:p>
          <a:p>
            <a:pPr marL="365760" marR="0" lvl="0" indent="-23939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Georgia"/>
              <a:buChar char="•"/>
            </a:pPr>
            <a:r>
              <a:rPr lang="sk-SK" sz="3500" b="1">
                <a:solidFill>
                  <a:srgbClr val="C00000"/>
                </a:solidFill>
              </a:rPr>
              <a:t>Triedy</a:t>
            </a:r>
            <a:r>
              <a:rPr lang="sk-SK" sz="3500" b="1" i="0" u="none" strike="noStrike" cap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sk-SK" sz="3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V.A5, V. B5, IV. A4, Oktáva</a:t>
            </a:r>
            <a:endParaRPr/>
          </a:p>
          <a:p>
            <a:pPr marL="365760" marR="0" lvl="0" indent="-23939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Georgia"/>
              <a:buChar char="•"/>
            </a:pPr>
            <a:r>
              <a:rPr lang="sk-SK" sz="3500" b="1">
                <a:solidFill>
                  <a:srgbClr val="C00000"/>
                </a:solidFill>
              </a:rPr>
              <a:t>Cieľ:</a:t>
            </a:r>
            <a:r>
              <a:rPr lang="sk-SK" sz="3500" b="1" i="0" u="none" strike="noStrike" cap="none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sk-SK" sz="3500">
                <a:solidFill>
                  <a:schemeClr val="dk1"/>
                </a:solidFill>
              </a:rPr>
              <a:t>Naplniť cieľové požiadavky na maturanta z BIO, ktoré vyžadujú vyššie myšlienkové operácie potrebné k MS a k príprave na VŠ.</a:t>
            </a:r>
            <a:endParaRPr sz="3500" i="0" u="none" strike="noStrike" cap="none">
              <a:solidFill>
                <a:srgbClr val="FFFF00"/>
              </a:solidFill>
            </a:endParaRPr>
          </a:p>
          <a:p>
            <a:pPr marL="365760" marR="0" lvl="0" indent="-23939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Georgia"/>
              <a:buChar char="•"/>
            </a:pPr>
            <a:r>
              <a:rPr lang="sk-SK" sz="3500" b="1">
                <a:solidFill>
                  <a:srgbClr val="C00000"/>
                </a:solidFill>
              </a:rPr>
              <a:t>Cieľová skupina žiakov so zameraním: </a:t>
            </a:r>
            <a:endParaRPr/>
          </a:p>
          <a:p>
            <a:pPr marL="402336" marR="0" lvl="1" indent="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None/>
            </a:pPr>
            <a:r>
              <a:rPr lang="sk-SK" sz="3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medicína, veterina, farmácia, fyzioterapia, psychológia, biológia a jej vedné disciplíny, atď.</a:t>
            </a:r>
            <a:endParaRPr sz="2900"/>
          </a:p>
          <a:p>
            <a:pPr marL="402336" marR="0" lvl="1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94284"/>
              <a:buFont typeface="Georgia"/>
              <a:buNone/>
            </a:pPr>
            <a:r>
              <a:rPr lang="sk-SK" sz="3500" b="1">
                <a:solidFill>
                  <a:srgbClr val="C00000"/>
                </a:solidFill>
              </a:rPr>
              <a:t>... tešíme sa na spoluprácu a nové výzvy ☺ </a:t>
            </a:r>
            <a:endParaRPr sz="3200" b="1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-46025" y="1457875"/>
            <a:ext cx="28311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sk-SK" sz="2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jazyk: slovenský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2"/>
          <p:cNvGrpSpPr/>
          <p:nvPr/>
        </p:nvGrpSpPr>
        <p:grpSpPr>
          <a:xfrm>
            <a:off x="6903720" y="57600"/>
            <a:ext cx="2256300" cy="1293000"/>
            <a:chOff x="6903720" y="57600"/>
            <a:chExt cx="2256300" cy="1293000"/>
          </a:xfrm>
        </p:grpSpPr>
        <p:sp>
          <p:nvSpPr>
            <p:cNvPr id="173" name="Google Shape;173;p2"/>
            <p:cNvSpPr txBox="1"/>
            <p:nvPr/>
          </p:nvSpPr>
          <p:spPr>
            <a:xfrm>
              <a:off x="6903720" y="57600"/>
              <a:ext cx="2256300" cy="129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Georgia"/>
                <a:buNone/>
              </a:pPr>
              <a:r>
                <a:rPr lang="sk-SK" sz="3900" b="0" i="0" u="none" strike="noStrike" cap="none">
                  <a:solidFill>
                    <a:srgbClr val="C00000"/>
                  </a:solidFill>
                  <a:latin typeface="Georgia"/>
                  <a:ea typeface="Georgia"/>
                  <a:cs typeface="Georgia"/>
                  <a:sym typeface="Georgia"/>
                </a:rPr>
                <a:t>SEB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Georgia"/>
                <a:buNone/>
              </a:pPr>
              <a:r>
                <a:rPr lang="sk-SK" sz="3900" b="0" i="0" u="none" strike="noStrike" cap="none">
                  <a:solidFill>
                    <a:srgbClr val="C00000"/>
                  </a:solidFill>
                  <a:latin typeface="Georgia"/>
                  <a:ea typeface="Georgia"/>
                  <a:cs typeface="Georgia"/>
                  <a:sym typeface="Georgia"/>
                </a:rPr>
                <a:t>primárny</a:t>
              </a:r>
              <a:endParaRPr sz="3900" b="0" i="0" u="none" strike="noStrike" cap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cxnSp>
          <p:nvCxnSpPr>
            <p:cNvPr id="174" name="Google Shape;174;p2"/>
            <p:cNvCxnSpPr>
              <a:stCxn id="173" idx="3"/>
              <a:endCxn id="173" idx="1"/>
            </p:cNvCxnSpPr>
            <p:nvPr/>
          </p:nvCxnSpPr>
          <p:spPr>
            <a:xfrm rot="10800000">
              <a:off x="6903720" y="704100"/>
              <a:ext cx="2256300" cy="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8039"/>
                </a:srgbClr>
              </a:outerShdw>
            </a:effectLst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0" y="196070"/>
            <a:ext cx="6156150" cy="7117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Trebuchet MS"/>
              <a:buNone/>
            </a:pPr>
            <a:r>
              <a:rPr lang="sk-SK" b="1">
                <a:solidFill>
                  <a:srgbClr val="C00000"/>
                </a:solidFill>
              </a:rPr>
              <a:t>Praktikum</a:t>
            </a:r>
            <a:r>
              <a:rPr lang="sk-SK" b="1" i="0" u="none">
                <a:solidFill>
                  <a:srgbClr val="C00000"/>
                </a:solidFill>
              </a:rPr>
              <a:t> </a:t>
            </a:r>
            <a:r>
              <a:rPr lang="sk-SK" b="1">
                <a:solidFill>
                  <a:srgbClr val="C00000"/>
                </a:solidFill>
              </a:rPr>
              <a:t>z</a:t>
            </a:r>
            <a:r>
              <a:rPr lang="sk-SK" b="1" i="0" u="none">
                <a:solidFill>
                  <a:srgbClr val="C00000"/>
                </a:solidFill>
              </a:rPr>
              <a:t> BIOLÓGIE</a:t>
            </a:r>
            <a:r>
              <a:rPr lang="sk-SK" b="1" i="0" u="none">
                <a:solidFill>
                  <a:schemeClr val="lt1"/>
                </a:solidFill>
              </a:rPr>
              <a:t>  </a:t>
            </a:r>
            <a:endParaRPr sz="2800"/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4294967295"/>
          </p:nvPr>
        </p:nvSpPr>
        <p:spPr>
          <a:xfrm>
            <a:off x="0" y="2676636"/>
            <a:ext cx="8961120" cy="3565243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28600" dir="27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26335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sk-SK" sz="1800" b="1" i="0" u="none" strike="noStrike" cap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Dotácia: </a:t>
            </a:r>
            <a:r>
              <a:rPr lang="sk-SK" sz="2400" b="1" i="0" u="none" strike="noStrike" cap="none">
                <a:solidFill>
                  <a:schemeClr val="dk1"/>
                </a:solidFill>
              </a:rPr>
              <a:t>2-hodinovka</a:t>
            </a:r>
            <a:r>
              <a:rPr lang="sk-SK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sk-SK"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400"/>
          </a:p>
          <a:p>
            <a:pPr marL="126335" marR="0" lvl="0" indent="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sk-SK" sz="1800" b="1">
                <a:solidFill>
                  <a:srgbClr val="C00000"/>
                </a:solidFill>
              </a:rPr>
              <a:t>Triedy</a:t>
            </a:r>
            <a:r>
              <a:rPr lang="sk-SK" sz="1800" b="1" i="0" u="none" strike="noStrike" cap="none">
                <a:solidFill>
                  <a:srgbClr val="C00000"/>
                </a:solidFill>
              </a:rPr>
              <a:t>: </a:t>
            </a:r>
            <a:r>
              <a:rPr lang="sk-SK" sz="1800" b="1" i="0" u="none" strike="noStrike" cap="none">
                <a:solidFill>
                  <a:schemeClr val="dk1"/>
                </a:solidFill>
              </a:rPr>
              <a:t>V. A5, V. B5, IV. A4, Oktáva</a:t>
            </a:r>
            <a:endParaRPr sz="1800" b="1" i="0" u="none" strike="noStrike" cap="none">
              <a:solidFill>
                <a:schemeClr val="dk1"/>
              </a:solidFill>
            </a:endParaRPr>
          </a:p>
          <a:p>
            <a:pPr marL="126335" marR="0" lvl="0" indent="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FF00"/>
              </a:buClr>
              <a:buSzPts val="1800"/>
              <a:buNone/>
            </a:pPr>
            <a:r>
              <a:rPr lang="sk-SK" sz="1800" b="1">
                <a:solidFill>
                  <a:srgbClr val="C00000"/>
                </a:solidFill>
              </a:rPr>
              <a:t>Cieľ:</a:t>
            </a:r>
            <a:r>
              <a:rPr lang="sk-SK" sz="1800" b="1" i="0" u="none" strike="noStrike" cap="none">
                <a:solidFill>
                  <a:srgbClr val="FFFF00"/>
                </a:solidFill>
              </a:rPr>
              <a:t> </a:t>
            </a:r>
            <a:r>
              <a:rPr lang="sk-SK" sz="1800" b="1">
                <a:solidFill>
                  <a:schemeClr val="dk1"/>
                </a:solidFill>
              </a:rPr>
              <a:t>Overiť a prehĺbiť získané vedomosti maturanta formou aplikácie poznatkov s využitím rôznych foriem práce - práca s pracovnými listami, analýzy odborných článkov, práca so schémami, obrázkami, modelmi, riešenie problémových úloh, rôzne výpočty ... </a:t>
            </a:r>
            <a:r>
              <a:rPr lang="sk-SK" sz="1800" b="1">
                <a:solidFill>
                  <a:srgbClr val="FF0000"/>
                </a:solidFill>
              </a:rPr>
              <a:t>Prakticky dopĺňa a rozširuje primárny SEB.</a:t>
            </a:r>
            <a:endParaRPr sz="1800" i="0" u="none" strike="noStrike" cap="none">
              <a:solidFill>
                <a:srgbClr val="FF0000"/>
              </a:solidFill>
            </a:endParaRPr>
          </a:p>
          <a:p>
            <a:pPr marL="126335" marR="0" lvl="0" indent="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FF00"/>
              </a:buClr>
              <a:buSzPts val="1800"/>
              <a:buNone/>
            </a:pPr>
            <a:r>
              <a:rPr lang="sk-SK" sz="1800" b="1">
                <a:solidFill>
                  <a:srgbClr val="C00000"/>
                </a:solidFill>
              </a:rPr>
              <a:t>Cieľová skupina žiakov so zameraním: </a:t>
            </a:r>
            <a:r>
              <a:rPr lang="sk-SK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medicína, veterina, farmácia, fyzioterapia, psychológia, biológia atď.</a:t>
            </a:r>
            <a:endParaRPr/>
          </a:p>
          <a:p>
            <a:pPr marL="126335" marR="0" lvl="0" indent="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FFFF00"/>
              </a:buClr>
              <a:buSzPts val="2000"/>
              <a:buNone/>
            </a:pPr>
            <a:r>
              <a:rPr lang="sk-SK" sz="2000" b="1"/>
              <a:t>Odporúčanie: </a:t>
            </a:r>
            <a:r>
              <a:rPr lang="sk-SK" sz="2000" i="1"/>
              <a:t>kombinácia 2 seminárov z BIO je veľmi výhodná z hľadiska komfortnejšieho zvládnutia obsahu výučby z 3 rokov.</a:t>
            </a:r>
            <a:endParaRPr sz="1400" i="1"/>
          </a:p>
        </p:txBody>
      </p:sp>
      <p:grpSp>
        <p:nvGrpSpPr>
          <p:cNvPr id="182" name="Google Shape;182;p25"/>
          <p:cNvGrpSpPr/>
          <p:nvPr/>
        </p:nvGrpSpPr>
        <p:grpSpPr>
          <a:xfrm>
            <a:off x="6156150" y="20900"/>
            <a:ext cx="2987850" cy="1771324"/>
            <a:chOff x="6156150" y="20900"/>
            <a:chExt cx="2987850" cy="1771324"/>
          </a:xfrm>
        </p:grpSpPr>
        <p:sp>
          <p:nvSpPr>
            <p:cNvPr id="183" name="Google Shape;183;p25"/>
            <p:cNvSpPr txBox="1"/>
            <p:nvPr/>
          </p:nvSpPr>
          <p:spPr>
            <a:xfrm>
              <a:off x="6156150" y="1313900"/>
              <a:ext cx="2987850" cy="4783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eorgia"/>
                <a:buNone/>
              </a:pPr>
              <a:r>
                <a:rPr lang="sk-SK" sz="2400" b="1" i="0" u="none" strike="noStrike" cap="none">
                  <a:solidFill>
                    <a:schemeClr val="dk1"/>
                  </a:solidFill>
                  <a:highlight>
                    <a:schemeClr val="lt1"/>
                  </a:highlight>
                  <a:latin typeface="Georgia"/>
                  <a:ea typeface="Georgia"/>
                  <a:cs typeface="Georgia"/>
                  <a:sym typeface="Georgia"/>
                </a:rPr>
                <a:t>jazyk: slovenský</a:t>
              </a:r>
              <a:endParaRPr sz="14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5"/>
            <p:cNvSpPr txBox="1"/>
            <p:nvPr/>
          </p:nvSpPr>
          <p:spPr>
            <a:xfrm>
              <a:off x="6156150" y="20900"/>
              <a:ext cx="2987850" cy="129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0"/>
                <a:buFont typeface="Georgia"/>
                <a:buNone/>
              </a:pPr>
              <a:r>
                <a:rPr lang="sk-SK" sz="3900" b="0" i="0" u="none" strike="noStrike" cap="none">
                  <a:solidFill>
                    <a:srgbClr val="C00000"/>
                  </a:solidFill>
                  <a:latin typeface="Georgia"/>
                  <a:ea typeface="Georgia"/>
                  <a:cs typeface="Georgia"/>
                  <a:sym typeface="Georgia"/>
                </a:rPr>
                <a:t>PB  sekundárny</a:t>
              </a:r>
              <a:endParaRPr sz="3900" b="0" i="0" u="none" strike="noStrike" cap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cxnSp>
          <p:nvCxnSpPr>
            <p:cNvPr id="185" name="Google Shape;185;p25"/>
            <p:cNvCxnSpPr/>
            <p:nvPr/>
          </p:nvCxnSpPr>
          <p:spPr>
            <a:xfrm rot="10800000">
              <a:off x="6266053" y="667400"/>
              <a:ext cx="2877947" cy="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8039"/>
                </a:srgbClr>
              </a:outerShdw>
            </a:effectLst>
          </p:spPr>
        </p:cxnSp>
      </p:grpSp>
      <p:pic>
        <p:nvPicPr>
          <p:cNvPr id="186" name="Google Shape;18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" y="1146554"/>
            <a:ext cx="6055710" cy="129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"/>
          <p:cNvSpPr txBox="1">
            <a:spLocks noGrp="1"/>
          </p:cNvSpPr>
          <p:nvPr>
            <p:ph type="title"/>
          </p:nvPr>
        </p:nvSpPr>
        <p:spPr>
          <a:xfrm>
            <a:off x="457200" y="414337"/>
            <a:ext cx="8250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rebuchet MS"/>
              <a:buNone/>
            </a:pPr>
            <a:r>
              <a:rPr lang="sk-SK" sz="4400" b="1" i="0" u="non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Seminár z fyziky - SEF</a:t>
            </a:r>
            <a:endParaRPr/>
          </a:p>
        </p:txBody>
      </p:sp>
      <p:sp>
        <p:nvSpPr>
          <p:cNvPr id="192" name="Google Shape;192;p3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</a:pPr>
            <a:r>
              <a:rPr lang="sk-SK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určený </a:t>
            </a:r>
            <a:endParaRPr/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494917" y="1426145"/>
            <a:ext cx="4464050" cy="666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B3B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lang="sk-SK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Ročník: 5. ročník (päťročné št.), 4. ročník (štvorročné št.), oktáva (osemročné št.)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6589125" y="582775"/>
            <a:ext cx="2195400" cy="668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B3B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lang="sk-SK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dotácia: </a:t>
            </a:r>
            <a:endParaRPr sz="18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lang="sk-SK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 hod/ týždeň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494917" y="2253614"/>
            <a:ext cx="2306637" cy="666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B3B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lang="sk-SK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jazyk: slovenský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457200" y="3013074"/>
            <a:ext cx="5888736" cy="256476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B3B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lang="sk-SK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Cieľ predmetu: Prehĺbiť poznatky a vedomosti žiakov osvojené v priebehu štúdia fyziky v predchádzajúcich ročníkoch a rozšíriť ich o vybrané pojmy, témy a zručnosti; príprava na ústnu časť MS z fyziky v súlade  s cieľovými požiadavkami na MS z fyziky; úspešná MS z fyziky je akceptovaná v prijímacom konaní na niektoré VŠ ako náhrada prijímacej skúšky;  príprava na  prijímacie skúšky na VŠ 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457200" y="5670549"/>
            <a:ext cx="8229600" cy="8576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B3B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lang="sk-SK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Cieľová skupina: žiaci so záujmom študovať prírodovedecké fakulty, technické univerzity,  lekárske fakulty, matematicko-fyzikálne fakulty, 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3653" y="1329200"/>
            <a:ext cx="2659763" cy="2758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43315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27FA8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69988"/>
            <a:ext cx="9144000" cy="4953056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211" name="Google Shape;211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251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20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sk-SK" sz="3600" b="1" i="0" u="sng">
                <a:solidFill>
                  <a:schemeClr val="dk1"/>
                </a:solidFill>
              </a:rPr>
              <a:t>Seminár z chémie (SCA) v </a:t>
            </a:r>
            <a:r>
              <a:rPr lang="sk-SK" sz="4400" b="1" u="sng">
                <a:solidFill>
                  <a:schemeClr val="dk1"/>
                </a:solidFill>
              </a:rPr>
              <a:t>A</a:t>
            </a:r>
            <a:r>
              <a:rPr lang="sk-SK" sz="4400" b="1" i="0" u="sng">
                <a:solidFill>
                  <a:schemeClr val="dk1"/>
                </a:solidFill>
              </a:rPr>
              <a:t>J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212" name="Google Shape;212;p27"/>
          <p:cNvSpPr txBox="1">
            <a:spLocks noGrp="1"/>
          </p:cNvSpPr>
          <p:nvPr>
            <p:ph type="body" idx="4294967295"/>
          </p:nvPr>
        </p:nvSpPr>
        <p:spPr>
          <a:xfrm>
            <a:off x="0" y="2918230"/>
            <a:ext cx="9144000" cy="1297154"/>
          </a:xfrm>
          <a:prstGeom prst="rect">
            <a:avLst/>
          </a:prstGeom>
          <a:solidFill>
            <a:srgbClr val="F2F2F2">
              <a:alpha val="85098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1800"/>
              <a:buFont typeface="Georgia"/>
              <a:buNone/>
            </a:pPr>
            <a:r>
              <a:rPr lang="sk-SK" sz="2400" b="1" i="0" u="none" strike="noStrike" cap="none">
                <a:solidFill>
                  <a:schemeClr val="dk1"/>
                </a:solidFill>
              </a:rPr>
              <a:t>NÁPLŇ:  Intenzívna príprava na MATURITNÚ SKÚŠKU a prijímacie pohovory – SK, CZ; bohatá experimentálna časť aj v univerzitných laboratóriách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13" name="Google Shape;213;p27"/>
          <p:cNvSpPr txBox="1">
            <a:spLocks noGrp="1"/>
          </p:cNvSpPr>
          <p:nvPr>
            <p:ph type="body" idx="1"/>
          </p:nvPr>
        </p:nvSpPr>
        <p:spPr>
          <a:xfrm>
            <a:off x="4209414" y="1669988"/>
            <a:ext cx="4934586" cy="4656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k-SK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Dotácia: 2 hod./týždenne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4209414" y="1057897"/>
            <a:ext cx="4934586" cy="4982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1500"/>
              <a:buFont typeface="Georgia"/>
              <a:buNone/>
            </a:pPr>
            <a:r>
              <a:rPr lang="sk-SK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Triedy: Oktáva, V. A5, V. B5 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1500"/>
              <a:buFont typeface="Georgia"/>
              <a:buNone/>
            </a:pPr>
            <a:endParaRPr sz="1600" b="1" i="0" u="none" strike="noStrike" cap="none">
              <a:solidFill>
                <a:srgbClr val="5C92B5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0" y="4587726"/>
            <a:ext cx="9144000" cy="1182138"/>
          </a:xfrm>
          <a:prstGeom prst="rect">
            <a:avLst/>
          </a:prstGeom>
          <a:solidFill>
            <a:srgbClr val="F2F2F2">
              <a:alpha val="85882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1300"/>
              <a:buFont typeface="Georgia"/>
              <a:buNone/>
            </a:pPr>
            <a:r>
              <a:rPr lang="sk-SK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CIEĽ: Príprava na štúdium v odboroch – medicína, medicínska chémia, farmácia, fyzioterapia, prírodné vedy – výskum i pedagogika; na Slovensku i v zahraničí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Industriálne">
  <a:themeElements>
    <a:clrScheme name="Industriálne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dustriálne">
  <a:themeElements>
    <a:clrScheme name="Industriálne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ndustriálne">
  <a:themeElements>
    <a:clrScheme name="Industriálne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Industriálne">
  <a:themeElements>
    <a:clrScheme name="Industriálne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396</Words>
  <Application>Microsoft Office PowerPoint</Application>
  <PresentationFormat>Prezentácia na obrazovke (4:3)</PresentationFormat>
  <Paragraphs>55</Paragraphs>
  <Slides>6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4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1_Industriálne</vt:lpstr>
      <vt:lpstr>Industriálne</vt:lpstr>
      <vt:lpstr>2_Industriálne</vt:lpstr>
      <vt:lpstr>3_Industriálne</vt:lpstr>
      <vt:lpstr>SEMINÁRE Z PRÍRODOVEDNÝCH PREDMETOV – CHE, BIO, FYZ</vt:lpstr>
      <vt:lpstr>SEMINÁR Z BIOLÓGIE  </vt:lpstr>
      <vt:lpstr>Praktikum z BIOLÓGIE  </vt:lpstr>
      <vt:lpstr>Seminár z fyziky - SEF</vt:lpstr>
      <vt:lpstr>Prezentácia programu PowerPoint</vt:lpstr>
      <vt:lpstr>Seminár z chémie (SCA) v 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SEMINÁRE Z PRÍRODOVEDNÝCH PREDMETOV – CHE, BIO, FYZ</dc:title>
  <dc:creator>Katarina Droppova</dc:creator>
  <cp:lastModifiedBy>Janka Záborská</cp:lastModifiedBy>
  <cp:revision>1</cp:revision>
  <dcterms:created xsi:type="dcterms:W3CDTF">2017-04-01T13:26:38Z</dcterms:created>
  <dcterms:modified xsi:type="dcterms:W3CDTF">2026-03-31T10:22:49Z</dcterms:modified>
</cp:coreProperties>
</file>